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B5950-C589-4158-9C82-C582BB23C1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44CDF1-EAEC-4E2D-9B81-791121DEED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A0151-A228-45FF-862E-1F62005E9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18FC1-A78F-4CD5-9ACE-037E1EDF388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E3885-150C-421C-9FCF-B8522A097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FCF69-266D-4BBB-8F41-338F62CF1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4FE29-5ED7-4DEC-9706-86B7A6C5E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365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DB76E-4FBC-41B2-BC7C-95B99D764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D8D4F-560C-4A2B-A860-4C8DBC5FF8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BC5E9-55EA-41B8-80E3-2AC5841CA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18FC1-A78F-4CD5-9ACE-037E1EDF388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3D679-18E8-4B68-8CD5-2E99E272C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2BF04-ADA7-4D0E-AFB2-03D1321DE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4FE29-5ED7-4DEC-9706-86B7A6C5E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13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B93B14-8B4F-4907-A772-DE43388A7F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86FCEC-EC05-4511-90E9-0D6A128B51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BEBED-B2A6-49AB-BD39-D907D5F0E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18FC1-A78F-4CD5-9ACE-037E1EDF388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E5E7A-64CC-423D-8365-75F6DD7D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EF3807-7EAA-4CF7-8C2B-49F644A63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4FE29-5ED7-4DEC-9706-86B7A6C5E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541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E3562-6B85-408A-98C2-5DC7B60C5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5D084-162C-4218-8334-E50BA92F1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5EBD4-57FD-4D95-9213-132CD014A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18FC1-A78F-4CD5-9ACE-037E1EDF388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C8D8F-3ECA-4577-8F43-1A001F9E0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F153F-D54C-466A-B711-6D0C27933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4FE29-5ED7-4DEC-9706-86B7A6C5E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799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FE32D-C397-4D36-8AA7-1CFF1D47E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F536D-AD4E-4284-9E09-1987EA7DE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35936-E89B-4F7E-A9D3-3C23856B7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18FC1-A78F-4CD5-9ACE-037E1EDF388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D4828-4186-42F8-9495-9A4BD6C26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9A325-D1F6-4456-BC94-38E96D6E0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4FE29-5ED7-4DEC-9706-86B7A6C5E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94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ED8A9-5F9D-4D0F-B67F-2B4C9A406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A320D-9C0C-4C06-AC0C-2F61DC003D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235E79-01E8-4C10-A388-77912E54B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A57B3B-815A-4492-94F0-CB0D2DDBA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18FC1-A78F-4CD5-9ACE-037E1EDF388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322432-2C0C-458D-969B-9CD0BE7FB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6E8FC4-BC93-4AAA-9D89-0C5121403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4FE29-5ED7-4DEC-9706-86B7A6C5E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88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E4407-D21C-43D5-B5F0-2C652B580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CC79BC-94DE-4AF0-8F6A-EDDBADA7C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963A03-46A9-49D8-BA40-DEE0749F0F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3F5B87-D17A-4B0E-AE84-961BF761A0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166963-8D06-4295-9B7B-3B9A8FBA6D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643E70-BA9F-4CEE-901B-D39F8B4C4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18FC1-A78F-4CD5-9ACE-037E1EDF388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81C6AC-223E-4491-82F4-209E186DB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7A3D76-DF6E-4DBD-AAB8-17CAB38F6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4FE29-5ED7-4DEC-9706-86B7A6C5E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42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A12F6-86CA-4445-B359-760E84A42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962AD3-5294-43F6-A1DF-81D089886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18FC1-A78F-4CD5-9ACE-037E1EDF388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2B5575-D12E-45C2-83CE-A4ECA9ACC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02362B-FB6D-4BE0-ACDF-B49EFC04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4FE29-5ED7-4DEC-9706-86B7A6C5E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943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7BAE23-07E7-4237-A45B-B2C2BA2E8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18FC1-A78F-4CD5-9ACE-037E1EDF388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B13883-6559-45EC-8FB4-ECD4D3686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06B1F-8267-4DF1-AA86-C8F96567B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4FE29-5ED7-4DEC-9706-86B7A6C5E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17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67996-FDEB-4D4B-B9DF-04648FFE1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24033-9053-497A-A5FE-495EEFBDB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B9A6CD-4AE8-4C10-990D-69A96A5C8B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2BEACA-938C-4045-8A52-F7A4DA117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18FC1-A78F-4CD5-9ACE-037E1EDF388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85670C-88A2-40E6-A886-45F9E5700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506150-2339-489D-A941-DE93D5766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4FE29-5ED7-4DEC-9706-86B7A6C5E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79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54A43-5FC8-44F3-9E27-0EA0038FB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F0B3F3-90F2-4529-82E2-0E367A484F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03EF12-79CD-4059-AF3B-8234C8E81E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E21FC-91F1-4F4B-8623-62FA540A9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18FC1-A78F-4CD5-9ACE-037E1EDF388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D9D01D-D8C2-46E2-B5A3-D3FC90489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72A69-3948-4CDE-BA7E-D5923E0A9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4FE29-5ED7-4DEC-9706-86B7A6C5E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288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A26B7A-9F93-4400-9529-BB432D475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3A8D2-62FE-4D27-8F7A-956BE4CC7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DCF8-5BC3-443C-97F0-BBB32ACC27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718FC1-A78F-4CD5-9ACE-037E1EDF3884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FAA47-08A5-45EC-AF20-D82BB76E2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1A3E7-D51E-4C34-BC85-95AC26340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44FE29-5ED7-4DEC-9706-86B7A6C5E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630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00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9596C-7072-405C-A1AC-C95F87C15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"/>
            <a:ext cx="9144000" cy="153352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A6B7AD-9E4E-4FE2-B805-818BE47D2D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6875" y="4478338"/>
            <a:ext cx="9144000" cy="1884362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Peter Galante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</a:rPr>
              <a:t>Biodiversity Informatics Scientist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</a:rPr>
              <a:t>Center for Biodiversity and Conservation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</a:rPr>
              <a:t>American Museum of Natural History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85355240-4886-40BC-B174-FF894094E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964" y="2368694"/>
            <a:ext cx="7278072" cy="165576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426905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F473-C4F9-42D5-B327-8206519C6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51" y="211016"/>
            <a:ext cx="10264697" cy="885825"/>
          </a:xfrm>
        </p:spPr>
        <p:txBody>
          <a:bodyPr>
            <a:normAutofit/>
          </a:bodyPr>
          <a:lstStyle/>
          <a:p>
            <a:pPr algn="ctr"/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A97D65-3CC2-439A-B397-82430EC3523C}"/>
              </a:ext>
            </a:extLst>
          </p:cNvPr>
          <p:cNvSpPr/>
          <p:nvPr/>
        </p:nvSpPr>
        <p:spPr>
          <a:xfrm>
            <a:off x="219075" y="220434"/>
            <a:ext cx="11801475" cy="885825"/>
          </a:xfrm>
          <a:prstGeom prst="rect">
            <a:avLst/>
          </a:prstGeom>
          <a:solidFill>
            <a:srgbClr val="9000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Niche Models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5F9D3FA2-8C76-4F38-B12F-A00E48C27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" y="6057609"/>
            <a:ext cx="2617388" cy="5954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6" name="Picture 2" descr="outline with points">
            <a:extLst>
              <a:ext uri="{FF2B5EF4-FFF2-40B4-BE49-F238E27FC236}">
                <a16:creationId xmlns:a16="http://schemas.microsoft.com/office/drawing/2014/main" id="{B6AE08F7-E349-44AB-9D4C-DD67667EC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257" y="1298697"/>
            <a:ext cx="2182813" cy="4038600"/>
          </a:xfrm>
          <a:prstGeom prst="rect">
            <a:avLst/>
          </a:prstGeom>
          <a:noFill/>
          <a:ln w="9525">
            <a:solidFill>
              <a:srgbClr val="0B0B0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precip">
            <a:extLst>
              <a:ext uri="{FF2B5EF4-FFF2-40B4-BE49-F238E27FC236}">
                <a16:creationId xmlns:a16="http://schemas.microsoft.com/office/drawing/2014/main" id="{E524FC90-AD12-4AA2-A444-1D1148BB6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657" y="1293934"/>
            <a:ext cx="2184400" cy="4043363"/>
          </a:xfrm>
          <a:prstGeom prst="rect">
            <a:avLst/>
          </a:prstGeom>
          <a:noFill/>
          <a:ln w="9525">
            <a:solidFill>
              <a:srgbClr val="0B0B0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AutoShape 14">
            <a:extLst>
              <a:ext uri="{FF2B5EF4-FFF2-40B4-BE49-F238E27FC236}">
                <a16:creationId xmlns:a16="http://schemas.microsoft.com/office/drawing/2014/main" id="{06E92CA6-1A08-4D5A-85E0-1C92953D5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1382" y="2902072"/>
            <a:ext cx="1143000" cy="412750"/>
          </a:xfrm>
          <a:prstGeom prst="rightArrow">
            <a:avLst>
              <a:gd name="adj1" fmla="val 50000"/>
              <a:gd name="adj2" fmla="val 94115"/>
            </a:avLst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chemeClr val="bg2"/>
              </a:solidFill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9DBBE2B2-8B5D-4B8C-95BD-FC496D46B1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1657" y="5191247"/>
            <a:ext cx="2895600" cy="145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chemeClr val="bg2"/>
              </a:solidFill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Abiotically suitable areas</a:t>
            </a:r>
          </a:p>
          <a:p>
            <a:pPr eaLnBrk="1" hangingPunct="1"/>
            <a:endParaRPr lang="en-US" altLang="en-US">
              <a:solidFill>
                <a:schemeClr val="bg2"/>
              </a:solidFill>
            </a:endParaRPr>
          </a:p>
        </p:txBody>
      </p:sp>
      <p:pic>
        <p:nvPicPr>
          <p:cNvPr id="30" name="Picture 6" descr="predict">
            <a:extLst>
              <a:ext uri="{FF2B5EF4-FFF2-40B4-BE49-F238E27FC236}">
                <a16:creationId xmlns:a16="http://schemas.microsoft.com/office/drawing/2014/main" id="{6D1E03C8-48FC-404E-A325-FA9D41166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257" y="1298697"/>
            <a:ext cx="2184400" cy="4040187"/>
          </a:xfrm>
          <a:prstGeom prst="rect">
            <a:avLst/>
          </a:prstGeom>
          <a:noFill/>
          <a:ln w="9525">
            <a:solidFill>
              <a:srgbClr val="0B0B0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12">
            <a:extLst>
              <a:ext uri="{FF2B5EF4-FFF2-40B4-BE49-F238E27FC236}">
                <a16:creationId xmlns:a16="http://schemas.microsoft.com/office/drawing/2014/main" id="{C19EAE3B-578F-4413-8CFD-16330370E3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2657" y="5496047"/>
            <a:ext cx="16002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Occurrence localities</a:t>
            </a:r>
          </a:p>
        </p:txBody>
      </p:sp>
      <p:sp>
        <p:nvSpPr>
          <p:cNvPr id="32" name="TextBox 13">
            <a:extLst>
              <a:ext uri="{FF2B5EF4-FFF2-40B4-BE49-F238E27FC236}">
                <a16:creationId xmlns:a16="http://schemas.microsoft.com/office/drawing/2014/main" id="{EA92063A-8FCE-4913-AF52-AFFCCAD078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9007" y="5496047"/>
            <a:ext cx="25193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19 bioclimatic variables</a:t>
            </a:r>
          </a:p>
          <a:p>
            <a:pPr algn="ctr"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(Hijmans, 2005)</a:t>
            </a:r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D7B124D2-3ED6-41F1-A0E6-A0D3698C58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5145" y="2563934"/>
            <a:ext cx="4143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/>
              <a:t>+</a:t>
            </a:r>
          </a:p>
        </p:txBody>
      </p:sp>
      <p:sp>
        <p:nvSpPr>
          <p:cNvPr id="34" name="Text Box 15">
            <a:extLst>
              <a:ext uri="{FF2B5EF4-FFF2-40B4-BE49-F238E27FC236}">
                <a16:creationId xmlns:a16="http://schemas.microsoft.com/office/drawing/2014/main" id="{0CBDE511-BC4D-4C77-88E9-4F283A7B2A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9482" y="2533772"/>
            <a:ext cx="12477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Maxent</a:t>
            </a:r>
          </a:p>
        </p:txBody>
      </p:sp>
    </p:spTree>
    <p:extLst>
      <p:ext uri="{BB962C8B-B14F-4D97-AF65-F5344CB8AC3E}">
        <p14:creationId xmlns:p14="http://schemas.microsoft.com/office/powerpoint/2010/main" val="172708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F473-C4F9-42D5-B327-8206519C6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51" y="211016"/>
            <a:ext cx="10264697" cy="885825"/>
          </a:xfrm>
        </p:spPr>
        <p:txBody>
          <a:bodyPr>
            <a:normAutofit/>
          </a:bodyPr>
          <a:lstStyle/>
          <a:p>
            <a:pPr algn="ctr"/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A97D65-3CC2-439A-B397-82430EC3523C}"/>
              </a:ext>
            </a:extLst>
          </p:cNvPr>
          <p:cNvSpPr/>
          <p:nvPr/>
        </p:nvSpPr>
        <p:spPr>
          <a:xfrm>
            <a:off x="219075" y="220434"/>
            <a:ext cx="11801475" cy="885825"/>
          </a:xfrm>
          <a:prstGeom prst="rect">
            <a:avLst/>
          </a:prstGeom>
          <a:solidFill>
            <a:srgbClr val="9000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Niche Models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5F9D3FA2-8C76-4F38-B12F-A00E48C27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" y="6057609"/>
            <a:ext cx="2617388" cy="5954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521997-BB49-41BC-8098-03FEA511E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158" y="1258766"/>
            <a:ext cx="7886700" cy="549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9148E9B9-D721-482A-B2E7-7BF348D36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5358" y="1096841"/>
            <a:ext cx="2501900" cy="400050"/>
          </a:xfrm>
          <a:prstGeom prst="rect">
            <a:avLst/>
          </a:prstGeom>
          <a:solidFill>
            <a:srgbClr val="FDB7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AIC optimal: H3.5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BDA17097-4CB7-413E-9D9F-AF0690F5E5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3358" y="1096841"/>
            <a:ext cx="3276600" cy="400050"/>
          </a:xfrm>
          <a:prstGeom prst="rect">
            <a:avLst/>
          </a:prstGeom>
          <a:solidFill>
            <a:srgbClr val="FDB7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Jackknife optimal: H4.25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8C38EF6-D229-43CD-93DC-A02068F17E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0958" y="1096841"/>
            <a:ext cx="1905000" cy="400050"/>
          </a:xfrm>
          <a:prstGeom prst="rect">
            <a:avLst/>
          </a:prstGeom>
          <a:solidFill>
            <a:srgbClr val="FDB7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Default: LQ1</a:t>
            </a:r>
          </a:p>
        </p:txBody>
      </p:sp>
      <p:pic>
        <p:nvPicPr>
          <p:cNvPr id="9" name="table">
            <a:extLst>
              <a:ext uri="{FF2B5EF4-FFF2-40B4-BE49-F238E27FC236}">
                <a16:creationId xmlns:a16="http://schemas.microsoft.com/office/drawing/2014/main" id="{76F34B21-9101-4ABD-8ECD-A406E9A7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558" y="2639891"/>
            <a:ext cx="4953000" cy="145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8094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F473-C4F9-42D5-B327-8206519C6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51" y="211016"/>
            <a:ext cx="10264697" cy="885825"/>
          </a:xfrm>
        </p:spPr>
        <p:txBody>
          <a:bodyPr>
            <a:normAutofit/>
          </a:bodyPr>
          <a:lstStyle/>
          <a:p>
            <a:pPr algn="ctr"/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A97D65-3CC2-439A-B397-82430EC3523C}"/>
              </a:ext>
            </a:extLst>
          </p:cNvPr>
          <p:cNvSpPr/>
          <p:nvPr/>
        </p:nvSpPr>
        <p:spPr>
          <a:xfrm>
            <a:off x="219075" y="220434"/>
            <a:ext cx="11801475" cy="885825"/>
          </a:xfrm>
          <a:prstGeom prst="rect">
            <a:avLst/>
          </a:prstGeom>
          <a:solidFill>
            <a:srgbClr val="9000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Variable Importance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5F9D3FA2-8C76-4F38-B12F-A00E48C27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" y="6057609"/>
            <a:ext cx="2617388" cy="5954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D93CFE81-5E78-419F-9F5B-EC5066D5A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2" y="1334141"/>
            <a:ext cx="9144000" cy="447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5800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F473-C4F9-42D5-B327-8206519C6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51" y="211016"/>
            <a:ext cx="10264697" cy="885825"/>
          </a:xfrm>
        </p:spPr>
        <p:txBody>
          <a:bodyPr>
            <a:normAutofit/>
          </a:bodyPr>
          <a:lstStyle/>
          <a:p>
            <a:pPr algn="ctr"/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A97D65-3CC2-439A-B397-82430EC3523C}"/>
              </a:ext>
            </a:extLst>
          </p:cNvPr>
          <p:cNvSpPr/>
          <p:nvPr/>
        </p:nvSpPr>
        <p:spPr>
          <a:xfrm>
            <a:off x="219075" y="220434"/>
            <a:ext cx="11801475" cy="885825"/>
          </a:xfrm>
          <a:prstGeom prst="rect">
            <a:avLst/>
          </a:prstGeom>
          <a:solidFill>
            <a:srgbClr val="9000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Conservation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5F9D3FA2-8C76-4F38-B12F-A00E48C27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" y="6057609"/>
            <a:ext cx="2617388" cy="5954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C59B9E57-7C10-423C-80E6-2703345EF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2" y="1096841"/>
            <a:ext cx="9144000" cy="569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9975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F473-C4F9-42D5-B327-8206519C6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51" y="211016"/>
            <a:ext cx="10264697" cy="885825"/>
          </a:xfrm>
        </p:spPr>
        <p:txBody>
          <a:bodyPr>
            <a:normAutofit/>
          </a:bodyPr>
          <a:lstStyle/>
          <a:p>
            <a:pPr algn="ctr"/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A97D65-3CC2-439A-B397-82430EC3523C}"/>
              </a:ext>
            </a:extLst>
          </p:cNvPr>
          <p:cNvSpPr/>
          <p:nvPr/>
        </p:nvSpPr>
        <p:spPr>
          <a:xfrm>
            <a:off x="219075" y="220434"/>
            <a:ext cx="11801475" cy="885825"/>
          </a:xfrm>
          <a:prstGeom prst="rect">
            <a:avLst/>
          </a:prstGeom>
          <a:solidFill>
            <a:srgbClr val="9000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Coyotes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5F9D3FA2-8C76-4F38-B12F-A00E48C27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" y="6057609"/>
            <a:ext cx="2617388" cy="5954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D95CD4FC-60F4-4978-AFA9-114C6B638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86" y="1726699"/>
            <a:ext cx="6088137" cy="3422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9A0282C-F485-49D0-89D8-3CBBFB08E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461071"/>
            <a:ext cx="5196621" cy="3672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643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F473-C4F9-42D5-B327-8206519C6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51" y="211016"/>
            <a:ext cx="10264697" cy="885825"/>
          </a:xfrm>
        </p:spPr>
        <p:txBody>
          <a:bodyPr>
            <a:normAutofit/>
          </a:bodyPr>
          <a:lstStyle/>
          <a:p>
            <a:pPr algn="ctr"/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A97D65-3CC2-439A-B397-82430EC3523C}"/>
              </a:ext>
            </a:extLst>
          </p:cNvPr>
          <p:cNvSpPr/>
          <p:nvPr/>
        </p:nvSpPr>
        <p:spPr>
          <a:xfrm>
            <a:off x="219075" y="220434"/>
            <a:ext cx="11801475" cy="885825"/>
          </a:xfrm>
          <a:prstGeom prst="rect">
            <a:avLst/>
          </a:prstGeom>
          <a:solidFill>
            <a:srgbClr val="9000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Coyotes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5F9D3FA2-8C76-4F38-B12F-A00E48C27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" y="6057609"/>
            <a:ext cx="2617388" cy="5954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3AF06FE-4326-4A3B-BFE9-CCF772E02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42" y="1730254"/>
            <a:ext cx="3509963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4C466EE4-7A22-4627-B46D-A2A38C8F2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793" y="3033591"/>
            <a:ext cx="3508375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A picture containing bar chart&#10;&#10;Description automatically generated">
            <a:extLst>
              <a:ext uri="{FF2B5EF4-FFF2-40B4-BE49-F238E27FC236}">
                <a16:creationId xmlns:a16="http://schemas.microsoft.com/office/drawing/2014/main" id="{02710F37-D06C-4991-B062-BE6CD34E4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893" y="4328991"/>
            <a:ext cx="2971800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C42E100C-E8DF-4893-810A-6B6FD80CC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780" y="4295654"/>
            <a:ext cx="16764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6980F1-C5EA-4380-A9D8-95021282A739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670405" y="2516066"/>
            <a:ext cx="800100" cy="2378075"/>
          </a:xfrm>
          <a:prstGeom prst="straightConnector1">
            <a:avLst/>
          </a:prstGeom>
          <a:ln w="85725"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347ED35-F3F3-4DE8-9F80-192F08097CDB}"/>
              </a:ext>
            </a:extLst>
          </p:cNvPr>
          <p:cNvCxnSpPr>
            <a:cxnSpLocks/>
          </p:cNvCxnSpPr>
          <p:nvPr/>
        </p:nvCxnSpPr>
        <p:spPr>
          <a:xfrm>
            <a:off x="4605318" y="3798766"/>
            <a:ext cx="817562" cy="1238250"/>
          </a:xfrm>
          <a:prstGeom prst="straightConnector1">
            <a:avLst/>
          </a:prstGeom>
          <a:ln w="85725"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B397DA-8ED1-48B2-82B5-48DF7168391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557693" y="4989391"/>
            <a:ext cx="954087" cy="144463"/>
          </a:xfrm>
          <a:prstGeom prst="straightConnector1">
            <a:avLst/>
          </a:prstGeom>
          <a:ln w="85725"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7">
            <a:extLst>
              <a:ext uri="{FF2B5EF4-FFF2-40B4-BE49-F238E27FC236}">
                <a16:creationId xmlns:a16="http://schemas.microsoft.com/office/drawing/2014/main" id="{CE463854-B7B3-4E56-9C47-690177DFC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1780" y="3589216"/>
            <a:ext cx="13144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</a:p>
        </p:txBody>
      </p:sp>
      <p:sp>
        <p:nvSpPr>
          <p:cNvPr id="14" name="Thought Bubble: Cloud 13">
            <a:extLst>
              <a:ext uri="{FF2B5EF4-FFF2-40B4-BE49-F238E27FC236}">
                <a16:creationId xmlns:a16="http://schemas.microsoft.com/office/drawing/2014/main" id="{57190200-5976-4086-A42A-A59DDDEBD0B7}"/>
              </a:ext>
            </a:extLst>
          </p:cNvPr>
          <p:cNvSpPr/>
          <p:nvPr/>
        </p:nvSpPr>
        <p:spPr>
          <a:xfrm>
            <a:off x="5583218" y="1096841"/>
            <a:ext cx="2362200" cy="1936750"/>
          </a:xfrm>
          <a:prstGeom prst="cloudCallout">
            <a:avLst>
              <a:gd name="adj1" fmla="val 5322"/>
              <a:gd name="adj2" fmla="val 1322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know what a normal NYC soundscape is</a:t>
            </a:r>
          </a:p>
        </p:txBody>
      </p:sp>
      <p:pic>
        <p:nvPicPr>
          <p:cNvPr id="15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653D3DE2-C6C7-4F7E-BDBA-E69A0041A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268" y="3382841"/>
            <a:ext cx="1890712" cy="151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21">
            <a:extLst>
              <a:ext uri="{FF2B5EF4-FFF2-40B4-BE49-F238E27FC236}">
                <a16:creationId xmlns:a16="http://schemas.microsoft.com/office/drawing/2014/main" id="{E4708412-5288-4322-B58B-D66F7B474F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0843" y="3111379"/>
            <a:ext cx="1609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Coyote noises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783A8930-38D3-4732-85A9-F00B8BA78F6B}"/>
              </a:ext>
            </a:extLst>
          </p:cNvPr>
          <p:cNvSpPr/>
          <p:nvPr/>
        </p:nvSpPr>
        <p:spPr>
          <a:xfrm>
            <a:off x="7664430" y="5972054"/>
            <a:ext cx="2368550" cy="712787"/>
          </a:xfrm>
          <a:prstGeom prst="wedgeRoundRectCallout">
            <a:avLst>
              <a:gd name="adj1" fmla="val -79682"/>
              <a:gd name="adj2" fmla="val -1266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Hey, I don’t recognize those noises!</a:t>
            </a:r>
          </a:p>
        </p:txBody>
      </p:sp>
    </p:spTree>
    <p:extLst>
      <p:ext uri="{BB962C8B-B14F-4D97-AF65-F5344CB8AC3E}">
        <p14:creationId xmlns:p14="http://schemas.microsoft.com/office/powerpoint/2010/main" val="1975676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F473-C4F9-42D5-B327-8206519C6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51" y="211016"/>
            <a:ext cx="10264697" cy="885825"/>
          </a:xfrm>
        </p:spPr>
        <p:txBody>
          <a:bodyPr>
            <a:normAutofit/>
          </a:bodyPr>
          <a:lstStyle/>
          <a:p>
            <a:pPr algn="ctr"/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A97D65-3CC2-439A-B397-82430EC3523C}"/>
              </a:ext>
            </a:extLst>
          </p:cNvPr>
          <p:cNvSpPr/>
          <p:nvPr/>
        </p:nvSpPr>
        <p:spPr>
          <a:xfrm>
            <a:off x="219075" y="220434"/>
            <a:ext cx="11801475" cy="885825"/>
          </a:xfrm>
          <a:prstGeom prst="rect">
            <a:avLst/>
          </a:prstGeom>
          <a:solidFill>
            <a:srgbClr val="9000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Wallace species distribution modeling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5F9D3FA2-8C76-4F38-B12F-A00E48C27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" y="6057609"/>
            <a:ext cx="2617388" cy="5954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BCC8D6DF-2EB9-4D6F-AFDC-750ADD14C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049" y="1115677"/>
            <a:ext cx="7375525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9440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265</TotalTime>
  <Words>75</Words>
  <Application>Microsoft Office PowerPoint</Application>
  <PresentationFormat>Widescreen</PresentationFormat>
  <Paragraphs>26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Times new roman</vt:lpstr>
      <vt:lpstr>Office Theme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Galante</dc:creator>
  <cp:lastModifiedBy>Peter Galante</cp:lastModifiedBy>
  <cp:revision>3</cp:revision>
  <dcterms:created xsi:type="dcterms:W3CDTF">2021-05-21T14:30:47Z</dcterms:created>
  <dcterms:modified xsi:type="dcterms:W3CDTF">2021-05-21T18:56:42Z</dcterms:modified>
</cp:coreProperties>
</file>